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24" r:id="rId5"/>
    <p:sldId id="2542" r:id="rId6"/>
    <p:sldId id="2543" r:id="rId7"/>
    <p:sldId id="2525" r:id="rId8"/>
    <p:sldId id="2549" r:id="rId9"/>
    <p:sldId id="2544" r:id="rId10"/>
    <p:sldId id="2539" r:id="rId11"/>
    <p:sldId id="2550" r:id="rId12"/>
    <p:sldId id="2551" r:id="rId13"/>
    <p:sldId id="2558" r:id="rId14"/>
    <p:sldId id="2552" r:id="rId15"/>
    <p:sldId id="2556" r:id="rId16"/>
    <p:sldId id="2557" r:id="rId17"/>
    <p:sldId id="2559" r:id="rId18"/>
    <p:sldId id="2560" r:id="rId19"/>
    <p:sldId id="2561" r:id="rId20"/>
    <p:sldId id="2553" r:id="rId21"/>
    <p:sldId id="2554" r:id="rId22"/>
    <p:sldId id="2555" r:id="rId23"/>
    <p:sldId id="2545" r:id="rId24"/>
    <p:sldId id="2562" r:id="rId25"/>
    <p:sldId id="2546" r:id="rId26"/>
    <p:sldId id="2547" r:id="rId2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3165BB"/>
    <a:srgbClr val="4DCBB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370" autoAdjust="0"/>
  </p:normalViewPr>
  <p:slideViewPr>
    <p:cSldViewPr snapToGrid="0" snapToObjects="1" showGuides="1">
      <p:cViewPr>
        <p:scale>
          <a:sx n="86" d="100"/>
          <a:sy n="86" d="100"/>
        </p:scale>
        <p:origin x="135" y="30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A8C76A-2D00-44C1-B825-771DF4464CFE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2020/12/12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22.746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50A39B-C352-4917-BE99-3E85B3525139}" emma:medium="tactile" emma:mode="ink">
          <msink:context xmlns:msink="http://schemas.microsoft.com/ink/2010/main" type="inkDrawing" rotatedBoundingBox="19527,9521 20424,9802 20247,10371 19349,10090" semanticType="callout" shapeName="Other">
            <msink:sourceLink direction="with" ref="{E4BF01CC-7744-4C08-8579-05809D9CE740}"/>
          </msink:context>
        </emma:interpretation>
      </emma:emma>
    </inkml:annotationXML>
    <inkml:trace contextRef="#ctx0" brushRef="#br0">-160 1180 904 0,'0'0'332'0,"0"0"-256"0,5 4-24 0,-1 4 168 15,1-4-132-15,-5-4 104 16,4 4-108-16,-4 4 40 16,9 4-68-16,-4 8 12 15,4 8-40-15,-9 12 0 16,0 0-16-16,-5 16-8 15,5 4 0-15,-9 3-4 16,5-3 0-16,-10-4-12 16,10-8 8-16,-10-12 12 15,10-4-4-15,-1-16-12 16,10 0 4-16,-5-8 12 16,9-4-4-16,0-8 8 15,9 0-8-15,4-8-4 16,5 0 4-16,9-8 12 15,5 4-8-15,13-8-20 16,0 8 4-16,17-8 4 16,-3 8 4-16,4 0 0 15,-9 4 0-15,0 4 16 0,-9 4-8 16,-5 0-4-16,-4 8 0 16,-9 0-92-16,-9 4 48 0,-9 0-260 15,0 0 168-15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34.86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BF01CC-7744-4C08-8579-05809D9CE740}" emma:medium="tactile" emma:mode="ink">
          <msink:context xmlns:msink="http://schemas.microsoft.com/ink/2010/main" type="inkDrawing" rotatedBoundingBox="19342,9607 22993,7612 23318,8207 19667,10201" shapeName="Other">
            <msink:destinationLink direction="with" ref="{E150A39B-C352-4917-BE99-3E85B3525139}"/>
          </msink:context>
        </emma:interpretation>
      </emma:emma>
    </inkml:annotationXML>
    <inkml:trace contextRef="#ctx0" brushRef="#br0">18 2006 652 0,'-4'12'244'0,"4"-12"-192"0,-5 0-12 0,1 0 24 16,4 0-44-16,-5-4 44 16,5 0-36-16,0-8 188 15,5 4-120-15,-1-12-56 16,5 4-32-16,14-20-40 16,4 4 20-16,18-28-32 15,0 4 28-15,22-31 60 16,0 11-24-16,14-32 4 15,0 12-16-15,18-24-16 16,-4 20 4-16,26-16-4 16,-4 20 0-16,4-8 32 15,-17 20-12-15,13 0-20 16,-14 20 0-16,14 8 20 16,-14 16-4-16,1 13-12 15,-19 15 0-15,1 12 92 16,-14 12-48-16,0 11-8 15,-14 9-20-15,-4 8 8 16,-9 0-12-16,-14 0 120 16,-8 0-72-16,-19 0 84 15,1-4-80-15,-23-8 32 16,4 0-56-16,-22-16 8 0,5 0-28 16,-10-16-16-16,6 0-4 0,-15-20-24 15,5 4 16-15,-4-20 12 16,13 8 4-16,-5-16-20 15,14 4 8-15,14-8-4 16,17 8 4-16,19-12 8 16,13 13 0-16,22-17-28 15,1 8 16-15,35-12-4 16,5 12 8-16,31-8 0 16,-4 16 0-16,36-4 0 15,-18 16 0-15,13 0 16 16,-17 16-4-16,-1 4-20 15,-22 12 8-15,-5 4 20 16,-17 4-4-16,-19 4 16 16,-17 4-16-16,-14 0 4 15,-14 4-4-15,-13-8-24 16,-4 4 8-16,-10-12-136 16,1 0 76-16,-10-8-252 15,5 4 180-15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FCF38E4-EA86-4F96-936D-EDF5710D7F3E}" type="datetime1">
              <a:rPr lang="ja-JP" altLang="en-US" smtClean="0"/>
              <a:pPr/>
              <a:t>2020/12/12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 smtClean="0"/>
              <a:t>マスター テキストの書式設定</a:t>
            </a:r>
          </a:p>
          <a:p>
            <a:pPr lvl="1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CFA0038-7055-434C-B6C4-B8C69565C600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86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71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065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36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658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53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16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410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93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82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10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179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660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9009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03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939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711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69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29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224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4965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151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図プレースホルダー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方形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図プレースホルダー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7" name="図形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図形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図形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5" name="テキスト プレースホルダー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6" name="テキスト プレースホルダー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カスタム 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タイトルの書式設定を編集</a:t>
            </a:r>
            <a:endParaRPr lang="ja-JP" altLang="en-US" noProof="0" dirty="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図プレースホルダー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フルスクリーン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スライド区切り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図プレースホルダー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お礼を述べる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区切り線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図プレースホルダー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つ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ja-JP" altLang="en-US" noProof="0" dirty="0" smtClean="0"/>
              <a:t>キャプションをここに挿入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タイトルをここに入力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5" name="長方形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長方形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 rtl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2" name="長方形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5" name="図形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100220" y="4350527"/>
            <a:ext cx="3038652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16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Python</a:t>
            </a:r>
            <a:r>
              <a:rPr lang="ja-JP" altLang="en-US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 </a:t>
            </a:r>
            <a:r>
              <a:rPr lang="en-US" altLang="ja-JP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static type checking</a:t>
            </a:r>
            <a:endParaRPr lang="ja-JP" altLang="en-US" sz="16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  <p:sp>
        <p:nvSpPr>
          <p:cNvPr id="16" name="図形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図形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en-US" altLang="ja-JP" sz="1050" noProof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pPr algn="ctr"/>
              <a:t>‹#›</a:t>
            </a:fld>
            <a:endParaRPr lang="ja-JP" altLang="en-US" sz="105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形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426399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44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</a:t>
            </a:r>
            <a:endParaRPr lang="ja-JP" altLang="en-US" sz="44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70" r:id="rId4"/>
    <p:sldLayoutId id="2147483669" r:id="rId5"/>
    <p:sldLayoutId id="2147483664" r:id="rId6"/>
    <p:sldLayoutId id="2147483650" r:id="rId7"/>
    <p:sldLayoutId id="2147483653" r:id="rId8"/>
    <p:sldLayoutId id="2147483680" r:id="rId9"/>
    <p:sldLayoutId id="2147483666" r:id="rId10"/>
    <p:sldLayoutId id="2147483678" r:id="rId11"/>
    <p:sldLayoutId id="2147483679" r:id="rId12"/>
    <p:sldLayoutId id="2147483672" r:id="rId13"/>
    <p:sldLayoutId id="2147483683" r:id="rId14"/>
    <p:sldLayoutId id="2147483675" r:id="rId15"/>
    <p:sldLayoutId id="2147483681" r:id="rId16"/>
    <p:sldLayoutId id="2147483682" r:id="rId17"/>
    <p:sldLayoutId id="2147483671" r:id="rId18"/>
    <p:sldLayoutId id="2147483677" r:id="rId19"/>
    <p:sldLayoutId id="2147483676" r:id="rId2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11.svg"/><Relationship Id="rId4" Type="http://schemas.openxmlformats.org/officeDocument/2006/relationships/image" Target="../media/image31.pn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-1" b="25816"/>
          <a:stretch/>
        </p:blipFill>
        <p:spPr>
          <a:xfrm>
            <a:off x="838200" y="2"/>
            <a:ext cx="11353799" cy="5809744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b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7200" dirty="0"/>
              <a:t>型</a:t>
            </a:r>
            <a:r>
              <a:rPr lang="ja-JP" altLang="en-US" sz="7200" dirty="0" smtClean="0"/>
              <a:t>のある世界へ</a:t>
            </a:r>
            <a:endParaRPr lang="en-US" altLang="ja-JP" sz="54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/>
              <a:t>モジュール紹介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Generic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/>
              <a:t>ユーザー定義</a:t>
            </a:r>
            <a:r>
              <a:rPr lang="en-US" altLang="ja-JP" dirty="0" smtClean="0"/>
              <a:t>Generic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65" y="1849259"/>
            <a:ext cx="1812916" cy="330043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806" y="1849260"/>
            <a:ext cx="6015081" cy="33004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71" y="3509225"/>
            <a:ext cx="4343432" cy="2628919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956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Union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型の範囲を自由に広げる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1" y="2332831"/>
            <a:ext cx="8649039" cy="32451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41" y="2332831"/>
            <a:ext cx="2334430" cy="32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method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の形式を指定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で言うと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delegate)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9160"/>
            <a:ext cx="4080250" cy="42400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48" y="1979159"/>
            <a:ext cx="6319312" cy="42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/>
              <a:t>応用シーン　→　</a:t>
            </a:r>
            <a:r>
              <a:rPr lang="en-US" altLang="ja-JP" dirty="0" smtClean="0"/>
              <a:t>decorator</a:t>
            </a:r>
            <a:r>
              <a:rPr lang="ja-JP" altLang="en-US" dirty="0" smtClean="0"/>
              <a:t>の適用対象を制限したい。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92" y="1908549"/>
            <a:ext cx="6450239" cy="43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overload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9" y="1785055"/>
            <a:ext cx="8324911" cy="456250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445" y="2827579"/>
            <a:ext cx="3690964" cy="101442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1532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cast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66" y="2783676"/>
            <a:ext cx="6324372" cy="20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Final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801" y="1912606"/>
            <a:ext cx="7456995" cy="43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42163" y="2625550"/>
            <a:ext cx="5489003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やりたい事</a:t>
            </a:r>
            <a:endParaRPr lang="en-US" altLang="ja-JP" sz="32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menu = { “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ピザ名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”: </a:t>
            </a:r>
            <a:r>
              <a:rPr lang="ja-JP" altLang="en-US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ピザのクラス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}</a:t>
            </a:r>
          </a:p>
          <a:p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def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order_pizza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: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str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) -&gt; Pizza: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= menu[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=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()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return 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インク 30"/>
              <p14:cNvContentPartPr/>
              <p14:nvPr/>
            </p14:nvContentPartPr>
            <p14:xfrm>
              <a:off x="7025261" y="3428014"/>
              <a:ext cx="307800" cy="223200"/>
            </p14:xfrm>
          </p:contentPart>
        </mc:Choice>
        <mc:Fallback xmlns="">
          <p:pic>
            <p:nvPicPr>
              <p:cNvPr id="31" name="インク 3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9341" y="3410374"/>
                <a:ext cx="355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インク 31"/>
              <p14:cNvContentPartPr/>
              <p14:nvPr/>
            </p14:nvContentPartPr>
            <p14:xfrm>
              <a:off x="7062341" y="2914294"/>
              <a:ext cx="1328400" cy="722520"/>
            </p14:xfrm>
          </p:contentPart>
        </mc:Choice>
        <mc:Fallback xmlns="">
          <p:pic>
            <p:nvPicPr>
              <p:cNvPr id="32" name="インク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4341" y="2889814"/>
                <a:ext cx="1369440" cy="76248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/>
          <p:cNvSpPr/>
          <p:nvPr/>
        </p:nvSpPr>
        <p:spPr>
          <a:xfrm>
            <a:off x="8421198" y="2585256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b="1" dirty="0" smtClean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のサブクラスだけ入れたい！</a:t>
            </a:r>
            <a:endParaRPr lang="zh-CN" altLang="en-US" b="1" dirty="0">
              <a:solidFill>
                <a:srgbClr val="3165B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1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63" y="2406669"/>
            <a:ext cx="8712437" cy="295808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32233" y="5668564"/>
            <a:ext cx="10108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Pizza_menu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に入れるクラスを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のサブクラスに制限したい場合どうする？</a:t>
            </a:r>
            <a:endParaRPr lang="zh-CN" altLang="en-US" sz="2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4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3" y="2406669"/>
            <a:ext cx="8461630" cy="29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2"/>
            <a:ext cx="6494370" cy="3452631"/>
          </a:xfrm>
          <a:prstGeom prst="rect">
            <a:avLst/>
          </a:prstGeom>
        </p:spPr>
      </p:pic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340222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8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18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18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6871855" y="4373218"/>
            <a:ext cx="4333805" cy="1045028"/>
          </a:xfrm>
          <a:prstGeom prst="wedgeRoundRectCallout">
            <a:avLst>
              <a:gd name="adj1" fmla="val -127322"/>
              <a:gd name="adj2" fmla="val -2658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なぜここで使わない選択肢を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沢山</a:t>
            </a:r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推薦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してくれるの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（実は</a:t>
            </a:r>
            <a:r>
              <a:rPr lang="en-US" altLang="ja-JP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Snippet</a:t>
            </a:r>
            <a:r>
              <a:rPr lang="ja-JP" altLang="en-US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lang="ja-JP" altLang="en-US" sz="12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す</a:t>
            </a:r>
            <a:r>
              <a:rPr lang="ja-JP" altLang="en-US" sz="12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zh-CN" altLang="en-US" sz="12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871855" y="3211277"/>
            <a:ext cx="4441715" cy="966462"/>
          </a:xfrm>
          <a:prstGeom prst="wedgeRoundRectCallout">
            <a:avLst>
              <a:gd name="adj1" fmla="val -134034"/>
              <a:gd name="adj2" fmla="val -1189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型を定義していないのに、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なぜ勝手に「</a:t>
            </a:r>
            <a:r>
              <a:rPr lang="en-US" altLang="ja-JP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」が候補に出ているの？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6871855" y="2049336"/>
            <a:ext cx="4333805" cy="966462"/>
          </a:xfrm>
          <a:prstGeom prst="wedgeRoundRectCallout">
            <a:avLst>
              <a:gd name="adj1" fmla="val -112805"/>
              <a:gd name="adj2" fmla="val 59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持っていない場合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エラーになるのでは？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2589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1959971"/>
            <a:ext cx="5445858" cy="270464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Static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Type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endParaRPr lang="ja-JP" altLang="en-US" sz="3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v.s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VScode</a:t>
            </a:r>
            <a:r>
              <a:rPr lang="en-US" altLang="ja-JP" dirty="0" smtClean="0"/>
              <a:t>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2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静的型検査ツールの違い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 smtClean="0"/>
              <a:t>Pycharm</a:t>
            </a:r>
            <a:r>
              <a:rPr lang="ja-JP" altLang="en-US" b="1" dirty="0" smtClean="0"/>
              <a:t>　</a:t>
            </a:r>
            <a:r>
              <a:rPr lang="en-US" altLang="ja-JP" b="1" dirty="0" err="1" smtClean="0"/>
              <a:t>v.s</a:t>
            </a:r>
            <a:r>
              <a:rPr lang="en-US" altLang="ja-JP" b="1" dirty="0" smtClean="0"/>
              <a:t>. </a:t>
            </a:r>
            <a:r>
              <a:rPr lang="en-US" altLang="ja-JP" b="1" dirty="0" err="1" smtClean="0"/>
              <a:t>Pylance</a:t>
            </a:r>
            <a:r>
              <a:rPr lang="ja-JP" altLang="en-US" b="1" dirty="0" smtClean="0"/>
              <a:t>（</a:t>
            </a:r>
            <a:r>
              <a:rPr lang="en-US" altLang="ja-JP" b="1" dirty="0" err="1" smtClean="0"/>
              <a:t>VSCode</a:t>
            </a:r>
            <a:r>
              <a:rPr lang="ja-JP" altLang="en-US" b="1" dirty="0" smtClean="0"/>
              <a:t>）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67" y="2331628"/>
            <a:ext cx="6810425" cy="128588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67" y="3786182"/>
            <a:ext cx="6481810" cy="11144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67" y="5069285"/>
            <a:ext cx="7791507" cy="114777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838200" y="1729200"/>
            <a:ext cx="8301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）ではチェックされるが、</a:t>
            </a:r>
            <a:r>
              <a:rPr lang="en-US" altLang="ja-JP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ではチェックされない部分</a:t>
            </a:r>
            <a:endParaRPr lang="zh-CN" altLang="en-US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38200" y="6302970"/>
            <a:ext cx="8849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en-US" altLang="ja-JP" sz="2400" b="1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Code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）の方が静的型チェックのミスが少ない！</a:t>
            </a:r>
            <a:endParaRPr lang="zh-CN" altLang="en-US" sz="2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88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候補</a:t>
            </a:r>
            <a:r>
              <a:rPr lang="ja-JP" altLang="en-US" dirty="0" smtClean="0"/>
              <a:t>の</a:t>
            </a:r>
            <a:r>
              <a:rPr lang="ja-JP" altLang="en-US" dirty="0" smtClean="0"/>
              <a:t>違い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 smtClean="0"/>
              <a:t>Pycharm</a:t>
            </a:r>
            <a:r>
              <a:rPr lang="ja-JP" altLang="en-US" b="1" dirty="0" smtClean="0"/>
              <a:t>　</a:t>
            </a:r>
            <a:r>
              <a:rPr lang="en-US" altLang="ja-JP" b="1" dirty="0" err="1" smtClean="0"/>
              <a:t>v.s</a:t>
            </a:r>
            <a:r>
              <a:rPr lang="en-US" altLang="ja-JP" b="1" dirty="0" smtClean="0"/>
              <a:t>. </a:t>
            </a:r>
            <a:r>
              <a:rPr lang="en-US" altLang="ja-JP" b="1" dirty="0" err="1" smtClean="0"/>
              <a:t>VSCode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915660" y="1645693"/>
            <a:ext cx="4742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◆入力候補の違い（型定義していない場合）</a:t>
            </a:r>
            <a:endParaRPr lang="zh-CN" altLang="en-US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6" y="3754830"/>
            <a:ext cx="5291176" cy="26955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83" y="3754830"/>
            <a:ext cx="5132841" cy="269559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995486" y="2437225"/>
            <a:ext cx="503259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：よく使うキーワードも提示してくれる。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smtClean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＋型定義しなくても、一度出た名前が入力候補に出る</a:t>
            </a:r>
            <a:endParaRPr lang="en-US" altLang="ja-JP" sz="1600" dirty="0" smtClean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無関係な入力候補も出てしまう。正確性が低い</a:t>
            </a:r>
            <a:endParaRPr lang="zh-CN" altLang="en-US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602283" y="2421474"/>
            <a:ext cx="482375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ja-JP" altLang="en-US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定義</a:t>
            </a:r>
            <a:r>
              <a:rPr lang="ja-JP" altLang="en-US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した型を根拠に候補を出す。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smtClean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＋入力候補の正確性が高い</a:t>
            </a:r>
            <a:endParaRPr lang="en-US" altLang="ja-JP" sz="1600" dirty="0" smtClean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</a:t>
            </a:r>
            <a:r>
              <a:rPr lang="ja-JP" altLang="en-US" sz="1600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定義ていない</a:t>
            </a:r>
            <a:r>
              <a:rPr lang="ja-JP" altLang="en-US" sz="16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場合何の候補も出ない</a:t>
            </a:r>
            <a:endParaRPr lang="zh-CN" altLang="en-US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We did talk about pycharm logo and now it is changed ! : Pyth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59" y="1985020"/>
            <a:ext cx="1105997" cy="110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ndows10のVS CodeでPHPのコードフォーマット（PSR-2）を自動で行う方法。細かく丁寧に説明。 | mrkmyki＠フリーランスブログ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15855" r="29108" b="14472"/>
          <a:stretch/>
        </p:blipFill>
        <p:spPr bwMode="auto">
          <a:xfrm>
            <a:off x="6927272" y="2118878"/>
            <a:ext cx="1010701" cy="97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1 (589) 555‐0199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victoria@margiestravel.com</a:t>
                </a:r>
                <a:endParaRPr lang="en-US" altLang="ja-JP" sz="140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30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3"/>
            <a:ext cx="6432914" cy="3452630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635556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20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20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20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8050222" y="4986605"/>
            <a:ext cx="3245227" cy="1368759"/>
          </a:xfrm>
          <a:prstGeom prst="wedgeRoundRectCallout">
            <a:avLst>
              <a:gd name="adj1" fmla="val -87002"/>
              <a:gd name="adj2" fmla="val -2773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object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2000" b="1" dirty="0" err="1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buildin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メソッドも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２番目に挙げられた。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286263" y="3424740"/>
            <a:ext cx="3527918" cy="1240448"/>
          </a:xfrm>
          <a:prstGeom prst="wedgeRoundRectCallout">
            <a:avLst>
              <a:gd name="adj1" fmla="val -142212"/>
              <a:gd name="adj2" fmla="val 6792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明確に定義した「ｘ」と「ｙ」が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前に挙げられた！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5132208" y="1959429"/>
            <a:ext cx="3216661" cy="747916"/>
          </a:xfrm>
          <a:prstGeom prst="wedgeRoundRectCallout">
            <a:avLst>
              <a:gd name="adj1" fmla="val -90073"/>
              <a:gd name="adj2" fmla="val 22315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型を指定してみれば？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6974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7877737" cy="1547476"/>
          </a:xfrm>
          <a:solidFill>
            <a:schemeClr val="bg1"/>
          </a:solidFill>
        </p:spPr>
        <p:txBody>
          <a:bodyPr rtlCol="0"/>
          <a:lstStyle/>
          <a:p>
            <a:r>
              <a:rPr lang="ja-JP" altLang="en-US" dirty="0" smtClean="0"/>
              <a:t>型</a:t>
            </a:r>
            <a:r>
              <a:rPr lang="ja-JP" altLang="en-US" dirty="0"/>
              <a:t>を</a:t>
            </a:r>
            <a:r>
              <a:rPr lang="ja-JP" altLang="en-US" dirty="0" smtClean="0"/>
              <a:t>つける</a:t>
            </a:r>
            <a:r>
              <a:rPr lang="ja-JP" altLang="en-US" dirty="0"/>
              <a:t>メリット</a:t>
            </a:r>
            <a:r>
              <a:rPr lang="ja-JP" altLang="en-US" dirty="0" smtClean="0"/>
              <a:t>？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600" dirty="0" smtClean="0"/>
              <a:t>Python</a:t>
            </a:r>
            <a:r>
              <a:rPr lang="ja-JP" altLang="en-US" sz="1600" dirty="0" smtClean="0"/>
              <a:t>では型をつけなくても動くが、型をつけると以下のメリットがある。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 smtClean="0"/>
              <a:t>変数がどんな型か</a:t>
            </a:r>
            <a:r>
              <a:rPr lang="ja-JP" altLang="en-US" sz="1600" dirty="0" smtClean="0"/>
              <a:t>」　がはっきりわかる。</a:t>
            </a:r>
            <a:endParaRPr lang="en-US" altLang="ja-JP" sz="16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/>
              <a:t>オブジェクトがどんなプロパティー、メソッドを持っているのか</a:t>
            </a:r>
            <a:r>
              <a:rPr lang="ja-JP" altLang="en-US" sz="1600" dirty="0"/>
              <a:t>」　がはっきりわかる</a:t>
            </a:r>
            <a:r>
              <a:rPr lang="ja-JP" altLang="en-US" sz="1600" dirty="0" smtClean="0"/>
              <a:t>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en-US" altLang="ja-JP" sz="1600" b="1" dirty="0" smtClean="0"/>
              <a:t>method</a:t>
            </a:r>
            <a:r>
              <a:rPr lang="ja-JP" altLang="en-US" sz="1600" b="1" dirty="0" smtClean="0"/>
              <a:t>や変数に違う</a:t>
            </a:r>
            <a:r>
              <a:rPr lang="ja-JP" altLang="en-US" sz="1600" b="1" dirty="0"/>
              <a:t>型</a:t>
            </a:r>
            <a:r>
              <a:rPr lang="ja-JP" altLang="en-US" sz="1600" b="1" dirty="0" smtClean="0"/>
              <a:t>引数を渡していないか</a:t>
            </a:r>
            <a:r>
              <a:rPr lang="ja-JP" altLang="en-US" sz="1600" dirty="0" smtClean="0"/>
              <a:t>」　がはっきりわかる。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b="1" dirty="0" smtClean="0">
                <a:solidFill>
                  <a:srgbClr val="FF0000"/>
                </a:solidFill>
              </a:rPr>
              <a:t>IDE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が入力候補をより正確に出せる。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b="1" dirty="0" smtClean="0">
                <a:solidFill>
                  <a:srgbClr val="FF0000"/>
                </a:solidFill>
              </a:rPr>
              <a:t>コードを実行しかなくても過ちを早く発見できる。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2203645" y="4077883"/>
            <a:ext cx="1811763" cy="8348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8138995" cy="1547476"/>
          </a:xfrm>
          <a:solidFill>
            <a:schemeClr val="bg1"/>
          </a:solidFill>
        </p:spPr>
        <p:txBody>
          <a:bodyPr rtlCol="0"/>
          <a:lstStyle/>
          <a:p>
            <a:r>
              <a:rPr lang="en-US" altLang="ja-JP" dirty="0" smtClean="0"/>
              <a:t>Python</a:t>
            </a:r>
            <a:r>
              <a:rPr lang="ja-JP" altLang="en-US" dirty="0" smtClean="0"/>
              <a:t>におい</a:t>
            </a:r>
            <a:r>
              <a:rPr lang="ja-JP" altLang="en-US" dirty="0"/>
              <a:t>て</a:t>
            </a:r>
            <a:r>
              <a:rPr lang="ja-JP" altLang="en-US" dirty="0" smtClean="0"/>
              <a:t>の型チェックの特徴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強制力はない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型の指定は</a:t>
            </a:r>
            <a:r>
              <a:rPr lang="en-US" altLang="ja-JP" sz="1500" dirty="0" smtClean="0"/>
              <a:t>Static</a:t>
            </a:r>
            <a:r>
              <a:rPr lang="ja-JP" altLang="en-US" sz="1500" dirty="0" smtClean="0"/>
              <a:t> </a:t>
            </a:r>
            <a:r>
              <a:rPr lang="en-US" altLang="ja-JP" sz="1500" dirty="0"/>
              <a:t>Type</a:t>
            </a:r>
            <a:r>
              <a:rPr lang="ja-JP" altLang="en-US" sz="1500" dirty="0"/>
              <a:t> </a:t>
            </a:r>
            <a:r>
              <a:rPr lang="en-US" altLang="ja-JP" sz="1500" dirty="0" smtClean="0"/>
              <a:t>Checker</a:t>
            </a:r>
            <a:r>
              <a:rPr lang="ja-JP" altLang="en-US" sz="1500" dirty="0" smtClean="0"/>
              <a:t>のためのものであり、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実行段階では一切無視される。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dirty="0" smtClean="0"/>
              <a:t>Static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Type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Checker</a:t>
            </a:r>
            <a:r>
              <a:rPr lang="ja-JP" altLang="en-US" sz="1600" dirty="0" smtClean="0"/>
              <a:t>によって、チェックの完成度も違う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使用する</a:t>
            </a:r>
            <a:r>
              <a:rPr lang="en-US" altLang="ja-JP" sz="1500" dirty="0" smtClean="0"/>
              <a:t>IDE</a:t>
            </a:r>
            <a:r>
              <a:rPr lang="ja-JP" altLang="en-US" sz="1500" dirty="0" smtClean="0"/>
              <a:t>や</a:t>
            </a:r>
            <a:r>
              <a:rPr lang="en-US" altLang="ja-JP" sz="1500" dirty="0" smtClean="0"/>
              <a:t>STC</a:t>
            </a:r>
            <a:r>
              <a:rPr lang="ja-JP" altLang="en-US" sz="1500" dirty="0" smtClean="0"/>
              <a:t> </a:t>
            </a:r>
            <a:r>
              <a:rPr lang="en-US" altLang="ja-JP" sz="1500" dirty="0" smtClean="0"/>
              <a:t>Plugin</a:t>
            </a:r>
            <a:r>
              <a:rPr lang="ja-JP" altLang="en-US" sz="1500" dirty="0" smtClean="0"/>
              <a:t>の違いによって、チェックの完成度が違う。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（あくまで個人的な感想ですが、</a:t>
            </a:r>
            <a:r>
              <a:rPr lang="en-US" altLang="ja-JP" sz="1500" dirty="0" err="1" smtClean="0"/>
              <a:t>PyCharm</a:t>
            </a:r>
            <a:r>
              <a:rPr lang="ja-JP" altLang="en-US" sz="1500" dirty="0" smtClean="0"/>
              <a:t>より</a:t>
            </a:r>
            <a:r>
              <a:rPr lang="en-US" altLang="ja-JP" sz="1500" dirty="0" err="1" smtClean="0"/>
              <a:t>VSCode</a:t>
            </a:r>
            <a:r>
              <a:rPr lang="ja-JP" altLang="en-US" sz="1500" dirty="0" smtClean="0"/>
              <a:t>＋</a:t>
            </a:r>
            <a:r>
              <a:rPr lang="en-US" altLang="ja-JP" sz="1500" dirty="0" err="1" smtClean="0"/>
              <a:t>Pylance</a:t>
            </a:r>
            <a:r>
              <a:rPr lang="en-US" altLang="ja-JP" sz="1500" dirty="0" smtClean="0"/>
              <a:t>(</a:t>
            </a:r>
            <a:r>
              <a:rPr lang="en-US" altLang="ja-JP" sz="1500" dirty="0" err="1" smtClean="0"/>
              <a:t>Pyright</a:t>
            </a:r>
            <a:r>
              <a:rPr lang="en-US" altLang="ja-JP" sz="1500" dirty="0" smtClean="0"/>
              <a:t>)</a:t>
            </a:r>
            <a:r>
              <a:rPr lang="ja-JP" altLang="en-US" sz="1500" dirty="0" smtClean="0"/>
              <a:t>の方が完成度高い）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高度な型チェックを実現するためにビルトインの「</a:t>
            </a:r>
            <a:r>
              <a:rPr lang="en-US" altLang="ja-JP" sz="1600" dirty="0" smtClean="0"/>
              <a:t>typing</a:t>
            </a:r>
            <a:r>
              <a:rPr lang="ja-JP" altLang="en-US" sz="1600" dirty="0" smtClean="0"/>
              <a:t>」モジュールを使う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1996911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 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を明確にしよう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モジュールの使い方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5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変数の型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変数の型を指定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50" y="1828268"/>
            <a:ext cx="8948310" cy="45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List</a:t>
            </a:r>
            <a:r>
              <a:rPr lang="en-US" altLang="ja-JP" dirty="0" smtClean="0"/>
              <a:t>   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 smtClean="0"/>
              <a:t>   </a:t>
            </a:r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3814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45"/>
            <a:ext cx="8086589" cy="36792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45"/>
            <a:ext cx="3009337" cy="36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List</a:t>
            </a:r>
            <a:r>
              <a:rPr lang="en-US" altLang="ja-JP" dirty="0"/>
              <a:t>   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/>
              <a:t>   </a:t>
            </a:r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39"/>
            <a:ext cx="8086589" cy="3679259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7593492" y="2720567"/>
            <a:ext cx="3952937" cy="2748783"/>
          </a:xfrm>
          <a:prstGeom prst="wedgeRoundRectCallout">
            <a:avLst>
              <a:gd name="adj1" fmla="val -97705"/>
              <a:gd name="adj2" fmla="val -6208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indexing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ではなく</a:t>
            </a:r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C#, Java</a:t>
            </a:r>
            <a:r>
              <a:rPr lang="ja-JP" altLang="en-US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の「＜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＞」に相当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ja-JP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List&lt;</a:t>
            </a:r>
            <a:r>
              <a:rPr lang="en-US" altLang="ja-JP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</a:p>
          <a:p>
            <a:endParaRPr lang="en-US" altLang="zh-CN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Java:</a:t>
            </a:r>
          </a:p>
          <a:p>
            <a:r>
              <a:rPr lang="en-US" altLang="zh-CN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zh-CN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ArrayList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&lt;</a:t>
            </a:r>
            <a:r>
              <a:rPr lang="en-US" altLang="zh-CN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  <a:endParaRPr lang="en-US" altLang="zh-CN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39"/>
            <a:ext cx="3009337" cy="36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497_TF78646930.potx" id="{BE4E70C6-AF92-48BD-986B-76A74BC8EE22}" vid="{CEC05BC4-399D-4903-91A9-6DD92450C19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purl.org/dc/dcmitype/"/>
    <ds:schemaRef ds:uri="16c05727-aa75-4e4a-9b5f-8a80a1165891"/>
    <ds:schemaRef ds:uri="http://schemas.openxmlformats.org/package/2006/metadata/core-properties"/>
    <ds:schemaRef ds:uri="http://purl.org/dc/terms/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旅行のプレゼンテーション</Template>
  <TotalTime>0</TotalTime>
  <Words>738</Words>
  <Application>Microsoft Office PowerPoint</Application>
  <PresentationFormat>ワイド画面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Bebas</vt:lpstr>
      <vt:lpstr>Gill Sans</vt:lpstr>
      <vt:lpstr>Gill Sans Light</vt:lpstr>
      <vt:lpstr>Helvetica Light</vt:lpstr>
      <vt:lpstr>Meiryo UI</vt:lpstr>
      <vt:lpstr>Arial</vt:lpstr>
      <vt:lpstr>Wingdings</vt:lpstr>
      <vt:lpstr>Office テーマ</vt:lpstr>
      <vt:lpstr>Python 型のある世界へ</vt:lpstr>
      <vt:lpstr>背景</vt:lpstr>
      <vt:lpstr>背景</vt:lpstr>
      <vt:lpstr>型をつけるメリット？</vt:lpstr>
      <vt:lpstr>Pythonにおいての型チェックの特徴</vt:lpstr>
      <vt:lpstr>型 を明確にしよう</vt:lpstr>
      <vt:lpstr>変数の型</vt:lpstr>
      <vt:lpstr>typing.List   &amp;   typing.Dict</vt:lpstr>
      <vt:lpstr>typing.List   &amp;   typing.Dict</vt:lpstr>
      <vt:lpstr>typing.Generic</vt:lpstr>
      <vt:lpstr>typing.Union</vt:lpstr>
      <vt:lpstr>typing.Callable</vt:lpstr>
      <vt:lpstr>typing.Callable</vt:lpstr>
      <vt:lpstr>typing.overload</vt:lpstr>
      <vt:lpstr>typing.cast</vt:lpstr>
      <vt:lpstr>typing.Final</vt:lpstr>
      <vt:lpstr>typing.Type</vt:lpstr>
      <vt:lpstr>typing.Type</vt:lpstr>
      <vt:lpstr>typing.Type</vt:lpstr>
      <vt:lpstr>Static  Type  Checker</vt:lpstr>
      <vt:lpstr>静的型検査ツールの違い</vt:lpstr>
      <vt:lpstr>入力候補の違い</vt:lpstr>
      <vt:lpstr>ありがとう 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2020-10-14T22:44:03Z</dcterms:created>
  <dcterms:modified xsi:type="dcterms:W3CDTF">2020-12-13T03:35:37Z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